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437" r:id="rId2"/>
    <p:sldId id="356" r:id="rId3"/>
    <p:sldId id="442" r:id="rId4"/>
    <p:sldId id="443" r:id="rId5"/>
    <p:sldId id="438" r:id="rId6"/>
    <p:sldId id="444" r:id="rId7"/>
    <p:sldId id="445" r:id="rId8"/>
    <p:sldId id="258" r:id="rId9"/>
    <p:sldId id="435" r:id="rId10"/>
    <p:sldId id="340" r:id="rId11"/>
    <p:sldId id="275" r:id="rId12"/>
    <p:sldId id="494" r:id="rId13"/>
    <p:sldId id="493" r:id="rId14"/>
    <p:sldId id="349" r:id="rId15"/>
    <p:sldId id="344" r:id="rId16"/>
    <p:sldId id="446" r:id="rId17"/>
    <p:sldId id="522" r:id="rId18"/>
    <p:sldId id="441" r:id="rId19"/>
    <p:sldId id="523" r:id="rId20"/>
    <p:sldId id="351" r:id="rId21"/>
    <p:sldId id="451" r:id="rId22"/>
    <p:sldId id="448" r:id="rId23"/>
    <p:sldId id="449" r:id="rId24"/>
    <p:sldId id="450" r:id="rId25"/>
    <p:sldId id="526" r:id="rId26"/>
    <p:sldId id="452" r:id="rId27"/>
    <p:sldId id="527" r:id="rId28"/>
    <p:sldId id="521" r:id="rId29"/>
    <p:sldId id="497" r:id="rId30"/>
    <p:sldId id="499" r:id="rId31"/>
    <p:sldId id="500" r:id="rId32"/>
    <p:sldId id="502" r:id="rId33"/>
    <p:sldId id="501" r:id="rId34"/>
    <p:sldId id="503" r:id="rId35"/>
    <p:sldId id="504" r:id="rId36"/>
    <p:sldId id="505" r:id="rId37"/>
    <p:sldId id="518" r:id="rId38"/>
    <p:sldId id="510" r:id="rId39"/>
    <p:sldId id="519" r:id="rId40"/>
    <p:sldId id="520" r:id="rId41"/>
    <p:sldId id="506" r:id="rId42"/>
    <p:sldId id="516" r:id="rId43"/>
    <p:sldId id="517" r:id="rId44"/>
    <p:sldId id="498" r:id="rId45"/>
    <p:sldId id="456" r:id="rId46"/>
    <p:sldId id="509" r:id="rId47"/>
    <p:sldId id="508" r:id="rId48"/>
    <p:sldId id="458" r:id="rId49"/>
    <p:sldId id="507" r:id="rId50"/>
    <p:sldId id="454" r:id="rId51"/>
    <p:sldId id="455" r:id="rId52"/>
    <p:sldId id="460" r:id="rId53"/>
    <p:sldId id="459" r:id="rId54"/>
    <p:sldId id="532" r:id="rId55"/>
    <p:sldId id="533" r:id="rId56"/>
    <p:sldId id="489" r:id="rId57"/>
    <p:sldId id="531" r:id="rId58"/>
    <p:sldId id="528" r:id="rId59"/>
    <p:sldId id="529" r:id="rId60"/>
    <p:sldId id="530" r:id="rId61"/>
    <p:sldId id="490" r:id="rId62"/>
    <p:sldId id="342" r:id="rId63"/>
    <p:sldId id="347" r:id="rId64"/>
    <p:sldId id="513" r:id="rId65"/>
    <p:sldId id="337" r:id="rId66"/>
    <p:sldId id="457" r:id="rId67"/>
    <p:sldId id="514" r:id="rId68"/>
    <p:sldId id="515" r:id="rId69"/>
    <p:sldId id="512" r:id="rId70"/>
    <p:sldId id="524" r:id="rId71"/>
    <p:sldId id="525" r:id="rId72"/>
    <p:sldId id="357" r:id="rId73"/>
    <p:sldId id="433" r:id="rId74"/>
    <p:sldId id="434" r:id="rId75"/>
    <p:sldId id="43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0" autoAdjust="0"/>
    <p:restoredTop sz="86295" autoAdjust="0"/>
  </p:normalViewPr>
  <p:slideViewPr>
    <p:cSldViewPr snapToGrid="0">
      <p:cViewPr varScale="1">
        <p:scale>
          <a:sx n="78" d="100"/>
          <a:sy n="78" d="100"/>
        </p:scale>
        <p:origin x="418" y="8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42</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48</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49</a:t>
            </a:fld>
            <a:endParaRPr lang="en-US"/>
          </a:p>
        </p:txBody>
      </p:sp>
    </p:spTree>
    <p:extLst>
      <p:ext uri="{BB962C8B-B14F-4D97-AF65-F5344CB8AC3E}">
        <p14:creationId xmlns:p14="http://schemas.microsoft.com/office/powerpoint/2010/main" val="141703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31389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2656742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3245748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56</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65</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stringfestanalytics.com/aina-waiti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6863417"/>
          </a:xfrm>
          <a:prstGeom prst="rect">
            <a:avLst/>
          </a:prstGeom>
          <a:noFill/>
        </p:spPr>
        <p:txBody>
          <a:bodyPr wrap="square" rtlCol="0">
            <a:spAutoFit/>
          </a:bodyPr>
          <a:lstStyle/>
          <a:p>
            <a:r>
              <a:rPr lang="en-US" sz="8800" b="1" i="0" dirty="0">
                <a:solidFill>
                  <a:schemeClr val="bg1"/>
                </a:solidFill>
                <a:effectLst/>
                <a:latin typeface="u2400"/>
              </a:rPr>
              <a:t>✓</a:t>
            </a:r>
            <a:r>
              <a:rPr lang="en-US" sz="8800" b="1" dirty="0">
                <a:solidFill>
                  <a:schemeClr val="bg1"/>
                </a:solidFill>
                <a:latin typeface="Pragmatica" pitchFamily="2" charset="0"/>
              </a:rPr>
              <a:t> Microphone off?</a:t>
            </a:r>
            <a:endParaRPr lang="en-US" sz="8800" b="1" i="0" dirty="0">
              <a:solidFill>
                <a:schemeClr val="bg1"/>
              </a:solidFill>
              <a:effectLst/>
              <a:latin typeface="u2400"/>
            </a:endParaRPr>
          </a:p>
          <a:p>
            <a:r>
              <a:rPr lang="en-US" sz="8800" b="1" i="0" dirty="0">
                <a:solidFill>
                  <a:schemeClr val="bg1"/>
                </a:solidFill>
                <a:effectLst/>
                <a:latin typeface="u2400"/>
              </a:rPr>
              <a:t>✓</a:t>
            </a:r>
            <a:r>
              <a:rPr lang="en-US" sz="8800" b="1" dirty="0">
                <a:solidFill>
                  <a:schemeClr val="bg1"/>
                </a:solidFill>
                <a:latin typeface="Pragmatica" pitchFamily="2" charset="0"/>
              </a:rPr>
              <a:t> Camera off?</a:t>
            </a:r>
          </a:p>
          <a:p>
            <a:r>
              <a:rPr lang="en-US" sz="8800" b="1" i="0" dirty="0">
                <a:solidFill>
                  <a:schemeClr val="bg1"/>
                </a:solidFill>
                <a:effectLst/>
                <a:latin typeface="u2400"/>
              </a:rPr>
              <a:t>✓</a:t>
            </a:r>
            <a:r>
              <a:rPr lang="en-US" sz="8800" b="1" dirty="0">
                <a:solidFill>
                  <a:schemeClr val="bg1"/>
                </a:solidFill>
                <a:latin typeface="Pragmatica" pitchFamily="2" charset="0"/>
              </a:rPr>
              <a:t> Fun on? </a:t>
            </a:r>
          </a:p>
          <a:p>
            <a:endParaRPr lang="en-US" sz="8800" b="1" dirty="0">
              <a:solidFill>
                <a:schemeClr val="bg1"/>
              </a:solidFill>
              <a:latin typeface="Pragmatica" pitchFamily="2" charset="0"/>
            </a:endParaRPr>
          </a:p>
          <a:p>
            <a:endParaRPr lang="en-US" sz="88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The Standard Library includes a module </a:t>
            </a:r>
            <a:r>
              <a:rPr lang="en-US" sz="2800" b="1" dirty="0">
                <a:solidFill>
                  <a:srgbClr val="CF3338"/>
                </a:solidFill>
                <a:latin typeface="Consolas" panose="020B0609020204030204" pitchFamily="49" charset="0"/>
              </a:rPr>
              <a:t>random</a:t>
            </a:r>
            <a:r>
              <a:rPr lang="en-US" sz="2800" b="1" dirty="0">
                <a:solidFill>
                  <a:srgbClr val="CF3338"/>
                </a:solidFill>
                <a:latin typeface="Pragmatica" pitchFamily="2" charset="0"/>
              </a:rPr>
              <a:t> containing a function called </a:t>
            </a:r>
            <a:r>
              <a:rPr lang="en-US" sz="2800" b="1" dirty="0">
                <a:solidFill>
                  <a:srgbClr val="CF3338"/>
                </a:solidFill>
                <a:latin typeface="Consolas" panose="020B0609020204030204" pitchFamily="49" charset="0"/>
              </a:rPr>
              <a:t>random()</a:t>
            </a:r>
            <a:r>
              <a:rPr lang="en-US" sz="2800" b="1" dirty="0">
                <a:solidFill>
                  <a:srgbClr val="CF3338"/>
                </a:solidFill>
                <a:latin typeface="Pragmatica" pitchFamily="2" charset="0"/>
              </a:rPr>
              <a:t> which works very similarly to Excel's </a:t>
            </a:r>
            <a:r>
              <a:rPr lang="en-US" sz="2800" b="1" dirty="0">
                <a:solidFill>
                  <a:srgbClr val="CF3338"/>
                </a:solidFill>
                <a:latin typeface="Consolas" panose="020B0609020204030204" pitchFamily="49" charset="0"/>
              </a:rPr>
              <a:t>RAND()</a:t>
            </a:r>
            <a:r>
              <a:rPr lang="en-US" sz="2800" b="1" dirty="0">
                <a:solidFill>
                  <a:srgbClr val="CF3338"/>
                </a:solidFill>
                <a:latin typeface="Pragmatica" pitchFamily="2" charset="0"/>
              </a:rPr>
              <a:t> (no arguments needed). Assign a run of this function to an object and print it.</a:t>
            </a:r>
          </a:p>
          <a:p>
            <a:pPr marL="514350" indent="-514350">
              <a:buAutoNum type="arabicPeriod"/>
            </a:pPr>
            <a:r>
              <a:rPr lang="en-US" sz="2800" b="1" dirty="0">
                <a:solidFill>
                  <a:srgbClr val="CF3338"/>
                </a:solidFill>
                <a:latin typeface="Pragmatica" pitchFamily="2" charset="0"/>
              </a:rPr>
              <a:t>Learn about the </a:t>
            </a:r>
            <a:r>
              <a:rPr lang="en-US" sz="2800" b="1" dirty="0" err="1">
                <a:solidFill>
                  <a:srgbClr val="CF3338"/>
                </a:solidFill>
                <a:latin typeface="Consolas" panose="020B0609020204030204" pitchFamily="49" charset="0"/>
              </a:rPr>
              <a:t>xlutils</a:t>
            </a:r>
            <a:r>
              <a:rPr lang="en-US" sz="2800" b="1" dirty="0">
                <a:solidFill>
                  <a:srgbClr val="CF3338"/>
                </a:solidFill>
                <a:latin typeface="Pragmatica" pitchFamily="2" charset="0"/>
              </a:rPr>
              <a:t> package using the </a:t>
            </a:r>
            <a:r>
              <a:rPr lang="en-US" sz="2800" b="1" dirty="0">
                <a:solidFill>
                  <a:srgbClr val="CF3338"/>
                </a:solidFill>
                <a:latin typeface="Consolas" panose="020B0609020204030204" pitchFamily="49" charset="0"/>
              </a:rPr>
              <a:t>?</a:t>
            </a:r>
            <a:r>
              <a:rPr lang="en-US" sz="2800" b="1" dirty="0">
                <a:solidFill>
                  <a:srgbClr val="CF3338"/>
                </a:solidFill>
                <a:latin typeface="Pragmatica" pitchFamily="2" charset="0"/>
              </a:rPr>
              <a:t> operator.</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8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800" b="1" dirty="0">
                <a:solidFill>
                  <a:srgbClr val="CF3338"/>
                </a:solidFill>
                <a:latin typeface="Pragmatica" pitchFamily="2" charset="0"/>
              </a:rPr>
              <a:t>Italics</a:t>
            </a:r>
          </a:p>
          <a:p>
            <a:pPr marL="457200" indent="-457200">
              <a:buFont typeface="Arial" panose="020B0604020202020204" pitchFamily="34" charset="0"/>
              <a:buChar char="•"/>
            </a:pPr>
            <a:r>
              <a:rPr lang="en-US" sz="2800" b="1" dirty="0">
                <a:solidFill>
                  <a:srgbClr val="CF3338"/>
                </a:solidFill>
                <a:latin typeface="Pragmatica" pitchFamily="2" charset="0"/>
              </a:rPr>
              <a:t>A hyperlink</a:t>
            </a:r>
          </a:p>
          <a:p>
            <a:pPr marL="457200" indent="-457200">
              <a:buFont typeface="Arial" panose="020B0604020202020204" pitchFamily="34" charset="0"/>
              <a:buChar char="•"/>
            </a:pPr>
            <a:r>
              <a:rPr lang="en-US" sz="2800" b="1" dirty="0">
                <a:solidFill>
                  <a:srgbClr val="CF3338"/>
                </a:solidFill>
                <a:latin typeface="Pragmatica" pitchFamily="2" charset="0"/>
              </a:rPr>
              <a:t>An image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555641"/>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ch-11-drills-solutions.ipynb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557952892"/>
              </p:ext>
            </p:extLst>
          </p:nvPr>
        </p:nvGraphicFramePr>
        <p:xfrm>
          <a:off x="752682" y="1890789"/>
          <a:ext cx="10686636" cy="4403946"/>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tmathssk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treadssk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a:latin typeface="Consolas" panose="020B0609020204030204" pitchFamily="49" charset="0"/>
                        </a:rPr>
                        <a:t>star = </a:t>
                      </a:r>
                      <a:r>
                        <a:rPr lang="en-US" sz="2800" dirty="0" err="1">
                          <a:latin typeface="Consolas" panose="020B0609020204030204" pitchFamily="49" charset="0"/>
                        </a:rPr>
                        <a:t>star.rename</a:t>
                      </a:r>
                      <a:r>
                        <a:rPr lang="en-US" sz="2800" dirty="0">
                          <a:latin typeface="Consolas" panose="020B0609020204030204" pitchFamily="49" charset="0"/>
                        </a:rPr>
                        <a:t>(columns = {'new_column':'</a:t>
                      </a:r>
                      <a:r>
                        <a:rPr lang="en-US" sz="2800" dirty="0" err="1">
                          <a:latin typeface="Consolas" panose="020B0609020204030204" pitchFamily="49" charset="0"/>
                        </a:rPr>
                        <a:t>ttl_score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977896"/>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endParaRPr lang="en-US" sz="2800" b="0" i="1" dirty="0">
              <a:effectLst/>
              <a:latin typeface="Pragmatica" pitchFamily="2" charset="0"/>
              <a:ea typeface="Calibri" panose="020F0502020204030204" pitchFamily="34" charset="0"/>
              <a:cs typeface="Times New Roman" panose="02020603050405020304" pitchFamily="18" charset="0"/>
            </a:endParaRP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3394056385"/>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13. Capstone</a:t>
            </a:r>
          </a:p>
        </p:txBody>
      </p:sp>
    </p:spTree>
    <p:extLst>
      <p:ext uri="{BB962C8B-B14F-4D97-AF65-F5344CB8AC3E}">
        <p14:creationId xmlns:p14="http://schemas.microsoft.com/office/powerpoint/2010/main" val="770149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299406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know the 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935093" y="1871124"/>
          <a:ext cx="9879062" cy="3806712"/>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Task</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Operation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Countplot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Countplot</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/bar chart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Displot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Histogram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Boxplot()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Box 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Scatterplot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68567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CBEA8A8C-0F4E-40C1-A785-780408647727}"/>
              </a:ext>
            </a:extLst>
          </p:cNvPr>
          <p:cNvGraphicFramePr>
            <a:graphicFrameLocks noGrp="1"/>
          </p:cNvGraphicFramePr>
          <p:nvPr>
            <p:extLst>
              <p:ext uri="{D42A27DB-BD31-4B8C-83A1-F6EECF244321}">
                <p14:modId xmlns:p14="http://schemas.microsoft.com/office/powerpoint/2010/main" val="320793660"/>
              </p:ext>
            </p:extLst>
          </p:nvPr>
        </p:nvGraphicFramePr>
        <p:xfrm>
          <a:off x="655693" y="1461631"/>
          <a:ext cx="7553587" cy="5636578"/>
        </p:xfrm>
        <a:graphic>
          <a:graphicData uri="http://schemas.openxmlformats.org/drawingml/2006/table">
            <a:tbl>
              <a:tblPr firstRow="1" firstCol="1" bandRow="1">
                <a:tableStyleId>{F2DE63D5-997A-4646-A377-4702673A728D}</a:tableStyleId>
              </a:tblPr>
              <a:tblGrid>
                <a:gridCol w="2789267">
                  <a:extLst>
                    <a:ext uri="{9D8B030D-6E8A-4147-A177-3AD203B41FA5}">
                      <a16:colId xmlns:a16="http://schemas.microsoft.com/office/drawing/2014/main" val="1478276448"/>
                    </a:ext>
                  </a:extLst>
                </a:gridCol>
                <a:gridCol w="4764320">
                  <a:extLst>
                    <a:ext uri="{9D8B030D-6E8A-4147-A177-3AD203B41FA5}">
                      <a16:colId xmlns:a16="http://schemas.microsoft.com/office/drawing/2014/main" val="4256962740"/>
                    </a:ext>
                  </a:extLst>
                </a:gridCol>
              </a:tblGrid>
              <a:tr h="282447">
                <a:tc>
                  <a:txBody>
                    <a:bodyPr/>
                    <a:lstStyle/>
                    <a:p>
                      <a:pPr marL="0" marR="0">
                        <a:lnSpc>
                          <a:spcPct val="107000"/>
                        </a:lnSpc>
                        <a:spcBef>
                          <a:spcPts val="0"/>
                        </a:spcBef>
                        <a:spcAft>
                          <a:spcPts val="0"/>
                        </a:spcAft>
                      </a:pPr>
                      <a:r>
                        <a:rPr lang="en-US" sz="3200" dirty="0">
                          <a:effectLst/>
                        </a:rPr>
                        <a:t>Argument</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88018">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X</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variable goes on x-axis (usually independent variable)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612796">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Y</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variable goes on x-axis (usually independent variable)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302548">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data</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a:t>
                      </a: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DataFrame</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 includes them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227007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Seaborn plot types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935093" y="1182231"/>
          <a:ext cx="9879062" cy="600468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Countplot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Countplot</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/bar chart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Displot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Histogram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Boxplot()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Boxplot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Scatterplot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1213986"/>
                  </a:ext>
                </a:extLst>
              </a:tr>
              <a:tr h="531161">
                <a:tc>
                  <a:txBody>
                    <a:bodyPr/>
                    <a:lstStyle/>
                    <a:p>
                      <a:pPr marL="0" marR="0">
                        <a:lnSpc>
                          <a:spcPct val="107000"/>
                        </a:lnSpc>
                        <a:spcBef>
                          <a:spcPts val="0"/>
                        </a:spcBef>
                        <a:spcAft>
                          <a:spcPts val="0"/>
                        </a:spcAft>
                      </a:pPr>
                      <a:r>
                        <a:rPr lang="en-US" sz="3600" b="0" dirty="0" err="1">
                          <a:effectLst/>
                          <a:latin typeface="Pragmatica" panose="020B7200000000000000"/>
                          <a:ea typeface="Calibri" panose="020F0502020204030204" pitchFamily="34" charset="0"/>
                          <a:cs typeface="Times New Roman" panose="02020603050405020304" pitchFamily="18" charset="0"/>
                        </a:rPr>
                        <a:t>Pairplot</a:t>
                      </a:r>
                      <a:r>
                        <a:rPr lang="en-US" sz="3600" b="0" dirty="0">
                          <a:effectLst/>
                          <a:latin typeface="Pragmatica" panose="020B7200000000000000"/>
                          <a:ea typeface="Calibri" panose="020F0502020204030204" pitchFamily="34" charset="0"/>
                          <a:cs typeface="Times New Roman" panose="02020603050405020304" pitchFamily="18" charset="0"/>
                        </a:rPr>
                        <a:t>()</a:t>
                      </a:r>
                    </a:p>
                  </a:txBody>
                  <a:tcPr marL="68580" marR="68580" marT="0" marB="0"/>
                </a:tc>
                <a:tc>
                  <a:txBody>
                    <a:bodyPr/>
                    <a:lstStyle/>
                    <a:p>
                      <a:pPr marL="0" marR="0">
                        <a:lnSpc>
                          <a:spcPct val="107000"/>
                        </a:lnSpc>
                        <a:spcBef>
                          <a:spcPts val="0"/>
                        </a:spcBef>
                        <a:spcAft>
                          <a:spcPts val="0"/>
                        </a:spcAft>
                      </a:pPr>
                      <a:r>
                        <a:rPr lang="en-US" sz="3600" b="0" dirty="0">
                          <a:effectLst/>
                          <a:latin typeface="Consolas" panose="020B0609020204030204" pitchFamily="49" charset="0"/>
                          <a:ea typeface="Calibri" panose="020F0502020204030204" pitchFamily="34" charset="0"/>
                          <a:cs typeface="Times New Roman" panose="02020603050405020304" pitchFamily="18" charset="0"/>
                        </a:rPr>
                        <a:t>Plot all pairwise relationship</a:t>
                      </a:r>
                    </a:p>
                  </a:txBody>
                  <a:tcPr marL="68580" marR="68580" marT="0" marB="0"/>
                </a:tc>
                <a:extLst>
                  <a:ext uri="{0D108BD9-81ED-4DB2-BD59-A6C34878D82A}">
                    <a16:rowId xmlns:a16="http://schemas.microsoft.com/office/drawing/2014/main" val="3196274998"/>
                  </a:ext>
                </a:extLst>
              </a:tr>
              <a:tr h="25882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Regplot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 with fit regression line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276463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You’ve been doing it!</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Summarize variables with descriptive statistics and other 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Visualize variables using plots</a:t>
            </a:r>
          </a:p>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Classify variables as continuous, categorical, etc.</a:t>
            </a:r>
            <a:endParaRPr lang="en-US" sz="2800" i="1"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698436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spTree>
    <p:extLst>
      <p:ext uri="{BB962C8B-B14F-4D97-AF65-F5344CB8AC3E}">
        <p14:creationId xmlns:p14="http://schemas.microsoft.com/office/powerpoint/2010/main" val="360262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t>
            </a:r>
            <a:r>
              <a:rPr lang="en-US" sz="2800" b="1">
                <a:solidFill>
                  <a:srgbClr val="CF3338"/>
                </a:solidFill>
                <a:latin typeface="Pragmatica" panose="020B0403040502020204"/>
              </a:rPr>
              <a:t>a fluke </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10694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And what is its slope and intercept?</a:t>
            </a: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40" y="2352636"/>
            <a:ext cx="11709381" cy="279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01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1" y="1337595"/>
            <a:ext cx="12192000" cy="2310465"/>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a:t>
            </a:r>
          </a:p>
        </p:txBody>
      </p:sp>
    </p:spTree>
    <p:extLst>
      <p:ext uri="{BB962C8B-B14F-4D97-AF65-F5344CB8AC3E}">
        <p14:creationId xmlns:p14="http://schemas.microsoft.com/office/powerpoint/2010/main" val="2097170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2217</TotalTime>
  <Words>2822</Words>
  <Application>Microsoft Office PowerPoint</Application>
  <PresentationFormat>Widescreen</PresentationFormat>
  <Paragraphs>526</Paragraphs>
  <Slides>75</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Aliens &amp; cows</vt:lpstr>
      <vt:lpstr>Arial</vt:lpstr>
      <vt:lpstr>Calibri</vt:lpstr>
      <vt:lpstr>Calibri Light</vt:lpstr>
      <vt:lpstr>Consolas</vt:lpstr>
      <vt:lpstr>Georgia</vt:lpstr>
      <vt:lpstr>Gidole</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207</cp:revision>
  <dcterms:created xsi:type="dcterms:W3CDTF">2019-10-19T21:47:18Z</dcterms:created>
  <dcterms:modified xsi:type="dcterms:W3CDTF">2021-11-07T01:05:50Z</dcterms:modified>
</cp:coreProperties>
</file>